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60" r:id="rId4"/>
    <p:sldId id="258" r:id="rId5"/>
    <p:sldId id="259" r:id="rId6"/>
    <p:sldId id="261" r:id="rId7"/>
    <p:sldId id="262" r:id="rId8"/>
    <p:sldId id="263" r:id="rId9"/>
  </p:sldIdLst>
  <p:sldSz cx="9144000" cy="5143500" type="screen16x9"/>
  <p:notesSz cx="6858000" cy="9144000"/>
  <p:embeddedFontLst>
    <p:embeddedFont>
      <p:font typeface="Cabin" panose="020B0604020202020204" charset="0"/>
      <p:regular r:id="rId11"/>
      <p:bold r:id="rId12"/>
      <p:italic r:id="rId13"/>
      <p:boldItalic r:id="rId14"/>
    </p:embeddedFont>
    <p:embeddedFont>
      <p:font typeface="Cabin Regular" panose="020B0604020202020204" charset="0"/>
      <p:regular r:id="rId15"/>
      <p:bold r:id="rId16"/>
      <p:italic r:id="rId17"/>
      <p:boldItalic r:id="rId18"/>
    </p:embeddedFont>
    <p:embeddedFont>
      <p:font typeface="Merriweather"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B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9" autoAdjust="0"/>
  </p:normalViewPr>
  <p:slideViewPr>
    <p:cSldViewPr snapToGrid="0">
      <p:cViewPr>
        <p:scale>
          <a:sx n="75" d="100"/>
          <a:sy n="75" d="100"/>
        </p:scale>
        <p:origin x="1836" y="11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e3036e61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e3036e61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e3036e61a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e3036e61a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e3036e61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e3036e61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036e61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3036e61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e3036e61a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e3036e61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e3036e61a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e3036e61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e3790098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e379009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rgbClr val="741B4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chasesthlm.se/" TargetMode="External"/><Relationship Id="rId7" Type="http://schemas.openxmlformats.org/officeDocument/2006/relationships/hyperlink" Target="https://www.instagram.com/chasesthl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www.facebook.com/chasesthlm" TargetMode="External"/><Relationship Id="rId9" Type="http://schemas.openxmlformats.org/officeDocument/2006/relationships/hyperlink" Target="https://www.linkedin.com/company/chase-stockhol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7416550" y="2444425"/>
            <a:ext cx="1600800" cy="24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741B47"/>
              </a:solidFill>
            </a:endParaRPr>
          </a:p>
        </p:txBody>
      </p:sp>
      <p:sp>
        <p:nvSpPr>
          <p:cNvPr id="65" name="Google Shape;65;p13"/>
          <p:cNvSpPr txBox="1">
            <a:spLocks noGrp="1"/>
          </p:cNvSpPr>
          <p:nvPr>
            <p:ph type="subTitle" idx="1"/>
          </p:nvPr>
        </p:nvSpPr>
        <p:spPr>
          <a:xfrm>
            <a:off x="2450700" y="2125654"/>
            <a:ext cx="4242600" cy="4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741B47"/>
                </a:solidFill>
                <a:latin typeface="Cabin Regular"/>
                <a:ea typeface="Cabin Regular"/>
                <a:cs typeface="Cabin Regular"/>
                <a:sym typeface="Cabin Regular"/>
              </a:rPr>
              <a:t>Careers in Health and Science Exposition </a:t>
            </a:r>
            <a:endParaRPr sz="1800">
              <a:solidFill>
                <a:srgbClr val="741B47"/>
              </a:solidFill>
              <a:latin typeface="Cabin"/>
              <a:ea typeface="Cabin"/>
              <a:cs typeface="Cabin"/>
              <a:sym typeface="Cabin"/>
            </a:endParaRPr>
          </a:p>
        </p:txBody>
      </p:sp>
      <p:pic>
        <p:nvPicPr>
          <p:cNvPr id="66" name="Google Shape;66;p13"/>
          <p:cNvPicPr preferRelativeResize="0"/>
          <p:nvPr/>
        </p:nvPicPr>
        <p:blipFill>
          <a:blip r:embed="rId3">
            <a:alphaModFix/>
          </a:blip>
          <a:stretch>
            <a:fillRect/>
          </a:stretch>
        </p:blipFill>
        <p:spPr>
          <a:xfrm>
            <a:off x="1384600" y="119360"/>
            <a:ext cx="6374812" cy="2221840"/>
          </a:xfrm>
          <a:prstGeom prst="rect">
            <a:avLst/>
          </a:prstGeom>
          <a:noFill/>
          <a:ln>
            <a:noFill/>
          </a:ln>
        </p:spPr>
      </p:pic>
      <p:pic>
        <p:nvPicPr>
          <p:cNvPr id="67" name="Google Shape;67;p13"/>
          <p:cNvPicPr preferRelativeResize="0"/>
          <p:nvPr/>
        </p:nvPicPr>
        <p:blipFill>
          <a:blip r:embed="rId4">
            <a:alphaModFix/>
          </a:blip>
          <a:stretch>
            <a:fillRect/>
          </a:stretch>
        </p:blipFill>
        <p:spPr>
          <a:xfrm>
            <a:off x="136225" y="3440625"/>
            <a:ext cx="1543100" cy="445998"/>
          </a:xfrm>
          <a:prstGeom prst="rect">
            <a:avLst/>
          </a:prstGeom>
          <a:noFill/>
          <a:ln>
            <a:noFill/>
          </a:ln>
        </p:spPr>
      </p:pic>
      <p:pic>
        <p:nvPicPr>
          <p:cNvPr id="68" name="Google Shape;68;p13"/>
          <p:cNvPicPr preferRelativeResize="0"/>
          <p:nvPr/>
        </p:nvPicPr>
        <p:blipFill>
          <a:blip r:embed="rId5">
            <a:alphaModFix/>
          </a:blip>
          <a:stretch>
            <a:fillRect/>
          </a:stretch>
        </p:blipFill>
        <p:spPr>
          <a:xfrm>
            <a:off x="145300" y="4388200"/>
            <a:ext cx="1438225" cy="585574"/>
          </a:xfrm>
          <a:prstGeom prst="rect">
            <a:avLst/>
          </a:prstGeom>
          <a:noFill/>
          <a:ln>
            <a:noFill/>
          </a:ln>
        </p:spPr>
      </p:pic>
      <p:sp>
        <p:nvSpPr>
          <p:cNvPr id="69" name="Google Shape;69;p13"/>
          <p:cNvSpPr txBox="1"/>
          <p:nvPr/>
        </p:nvSpPr>
        <p:spPr>
          <a:xfrm>
            <a:off x="5500700" y="4359625"/>
            <a:ext cx="3337500" cy="52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dirty="0">
                <a:solidFill>
                  <a:srgbClr val="FFFFFF"/>
                </a:solidFill>
                <a:latin typeface="Cabin Regular"/>
                <a:ea typeface="Cabin Regular"/>
                <a:cs typeface="Cabin Regular"/>
                <a:sym typeface="Cabin Regular"/>
              </a:rPr>
              <a:t>Information for attendees</a:t>
            </a:r>
            <a:endParaRPr sz="1800" dirty="0">
              <a:solidFill>
                <a:srgbClr val="FFFFFF"/>
              </a:solidFill>
              <a:latin typeface="Cabin Regular"/>
              <a:ea typeface="Cabin Regular"/>
              <a:cs typeface="Cabin Regular"/>
              <a:sym typeface="Cabin Regular"/>
            </a:endParaRPr>
          </a:p>
        </p:txBody>
      </p:sp>
      <p:pic>
        <p:nvPicPr>
          <p:cNvPr id="70" name="Google Shape;70;p13"/>
          <p:cNvPicPr preferRelativeResize="0"/>
          <p:nvPr/>
        </p:nvPicPr>
        <p:blipFill rotWithShape="1">
          <a:blip r:embed="rId6">
            <a:alphaModFix/>
          </a:blip>
          <a:srcRect l="8399" t="17967" r="10523" b="26917"/>
          <a:stretch/>
        </p:blipFill>
        <p:spPr>
          <a:xfrm>
            <a:off x="63325" y="2617408"/>
            <a:ext cx="1615999" cy="6182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p:nvPr/>
        </p:nvSpPr>
        <p:spPr>
          <a:xfrm>
            <a:off x="172750" y="818525"/>
            <a:ext cx="8775600" cy="4041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
        <p:nvSpPr>
          <p:cNvPr id="76" name="Google Shape;76;p14"/>
          <p:cNvSpPr txBox="1"/>
          <p:nvPr/>
        </p:nvSpPr>
        <p:spPr>
          <a:xfrm>
            <a:off x="529750" y="322450"/>
            <a:ext cx="7819500" cy="5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Cabin"/>
                <a:ea typeface="Cabin"/>
                <a:cs typeface="Cabin"/>
                <a:sym typeface="Cabin"/>
              </a:rPr>
              <a:t>WELCOME TO CHaSE 2020!</a:t>
            </a:r>
            <a:endParaRPr sz="2400">
              <a:solidFill>
                <a:srgbClr val="FFFFFF"/>
              </a:solidFill>
              <a:latin typeface="Cabin"/>
              <a:ea typeface="Cabin"/>
              <a:cs typeface="Cabin"/>
              <a:sym typeface="Cabin"/>
            </a:endParaRPr>
          </a:p>
        </p:txBody>
      </p:sp>
      <p:sp>
        <p:nvSpPr>
          <p:cNvPr id="77" name="Google Shape;77;p14"/>
          <p:cNvSpPr txBox="1"/>
          <p:nvPr/>
        </p:nvSpPr>
        <p:spPr>
          <a:xfrm>
            <a:off x="232425" y="898150"/>
            <a:ext cx="2981100" cy="3912000"/>
          </a:xfrm>
          <a:prstGeom prst="rect">
            <a:avLst/>
          </a:prstGeom>
          <a:solidFill>
            <a:schemeClr val="lt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100" dirty="0">
                <a:solidFill>
                  <a:srgbClr val="870052"/>
                </a:solidFill>
                <a:latin typeface="Cabin"/>
                <a:ea typeface="Cabin"/>
                <a:cs typeface="Cabin"/>
                <a:sym typeface="Cabin"/>
              </a:rPr>
              <a:t>9,000 of the most talented students and researchers in Sweden, study and work at Karolinska Institutet. </a:t>
            </a:r>
          </a:p>
          <a:p>
            <a:pPr marL="0" lvl="0" indent="0" algn="just" rtl="0">
              <a:lnSpc>
                <a:spcPct val="115000"/>
              </a:lnSpc>
              <a:spcBef>
                <a:spcPts val="800"/>
              </a:spcBef>
              <a:spcAft>
                <a:spcPts val="0"/>
              </a:spcAft>
              <a:buNone/>
            </a:pPr>
            <a:r>
              <a:rPr lang="en-US" sz="1100" dirty="0">
                <a:solidFill>
                  <a:srgbClr val="870052"/>
                </a:solidFill>
                <a:latin typeface="Cabin"/>
                <a:ea typeface="Cabin"/>
                <a:cs typeface="Cabin"/>
                <a:sym typeface="Cabin"/>
              </a:rPr>
              <a:t>Over 2,500 of them are looking every year to begin a new, exciting stage in life. </a:t>
            </a:r>
          </a:p>
          <a:p>
            <a:pPr marL="0" lvl="0" indent="0" algn="just" rtl="0">
              <a:lnSpc>
                <a:spcPct val="115000"/>
              </a:lnSpc>
              <a:spcBef>
                <a:spcPts val="800"/>
              </a:spcBef>
              <a:spcAft>
                <a:spcPts val="0"/>
              </a:spcAft>
              <a:buNone/>
            </a:pPr>
            <a:r>
              <a:rPr lang="en-US" sz="1100" dirty="0">
                <a:solidFill>
                  <a:srgbClr val="870052"/>
                </a:solidFill>
                <a:latin typeface="Cabin"/>
                <a:ea typeface="Cabin"/>
                <a:cs typeface="Cabin"/>
                <a:sym typeface="Cabin"/>
              </a:rPr>
              <a:t>It is my pleasure to invite you to </a:t>
            </a:r>
            <a:r>
              <a:rPr lang="en-US" sz="1100" dirty="0" err="1">
                <a:solidFill>
                  <a:srgbClr val="870052"/>
                </a:solidFill>
                <a:latin typeface="Cabin"/>
                <a:ea typeface="Cabin"/>
                <a:cs typeface="Cabin"/>
                <a:sym typeface="Cabin"/>
              </a:rPr>
              <a:t>CHaSE</a:t>
            </a:r>
            <a:r>
              <a:rPr lang="en-US" sz="1100" dirty="0">
                <a:solidFill>
                  <a:srgbClr val="870052"/>
                </a:solidFill>
                <a:latin typeface="Cabin"/>
                <a:ea typeface="Cabin"/>
                <a:cs typeface="Cabin"/>
                <a:sym typeface="Cabin"/>
              </a:rPr>
              <a:t> 2020, Stockholm’s premier career and jobs fair in life sciences and health. </a:t>
            </a:r>
          </a:p>
          <a:p>
            <a:pPr marL="0" lvl="0" indent="0" algn="just" rtl="0">
              <a:lnSpc>
                <a:spcPct val="115000"/>
              </a:lnSpc>
              <a:spcBef>
                <a:spcPts val="800"/>
              </a:spcBef>
              <a:spcAft>
                <a:spcPts val="0"/>
              </a:spcAft>
              <a:buNone/>
            </a:pPr>
            <a:r>
              <a:rPr lang="en-US" sz="1100" dirty="0">
                <a:solidFill>
                  <a:srgbClr val="870052"/>
                </a:solidFill>
                <a:latin typeface="Cabin"/>
                <a:ea typeface="Cabin"/>
                <a:cs typeface="Cabin"/>
                <a:sym typeface="Cabin"/>
              </a:rPr>
              <a:t>Since 2014, </a:t>
            </a:r>
            <a:r>
              <a:rPr lang="en-US" sz="1100" dirty="0" err="1">
                <a:solidFill>
                  <a:srgbClr val="870052"/>
                </a:solidFill>
                <a:latin typeface="Cabin"/>
                <a:ea typeface="Cabin"/>
                <a:cs typeface="Cabin"/>
                <a:sym typeface="Cabin"/>
              </a:rPr>
              <a:t>CHaSE</a:t>
            </a:r>
            <a:r>
              <a:rPr lang="en-US" sz="1100" dirty="0">
                <a:solidFill>
                  <a:srgbClr val="870052"/>
                </a:solidFill>
                <a:latin typeface="Cabin"/>
                <a:ea typeface="Cabin"/>
                <a:cs typeface="Cabin"/>
                <a:sym typeface="Cabin"/>
              </a:rPr>
              <a:t> has put more than 75 organizations in touch with students from top Swedish institutions, (e.g. KI, KTH, SU, UU, LU etc.) counting 6000 bachelors &amp; masters students, 2100 PhD students and 900 postdoctoral scientists. </a:t>
            </a:r>
          </a:p>
          <a:p>
            <a:pPr algn="just">
              <a:lnSpc>
                <a:spcPct val="115000"/>
              </a:lnSpc>
              <a:spcBef>
                <a:spcPts val="800"/>
              </a:spcBef>
            </a:pPr>
            <a:r>
              <a:rPr lang="en-US" sz="1100" b="1" dirty="0">
                <a:solidFill>
                  <a:srgbClr val="870052"/>
                </a:solidFill>
                <a:latin typeface="Cabin"/>
                <a:ea typeface="Cabin"/>
                <a:cs typeface="Cabin"/>
                <a:sym typeface="Cabin"/>
              </a:rPr>
              <a:t>Many </a:t>
            </a:r>
            <a:r>
              <a:rPr lang="en-US" sz="1100" b="1" dirty="0" err="1">
                <a:solidFill>
                  <a:srgbClr val="870052"/>
                </a:solidFill>
                <a:latin typeface="Cabin"/>
                <a:ea typeface="Cabin"/>
                <a:cs typeface="Cabin"/>
                <a:sym typeface="Cabin"/>
              </a:rPr>
              <a:t>LifeScience</a:t>
            </a:r>
            <a:r>
              <a:rPr lang="en-US" sz="1100" b="1" dirty="0">
                <a:solidFill>
                  <a:srgbClr val="870052"/>
                </a:solidFill>
                <a:latin typeface="Cabin"/>
                <a:ea typeface="Cabin"/>
                <a:cs typeface="Cabin"/>
                <a:sym typeface="Cabin"/>
              </a:rPr>
              <a:t>, Pharma and Biotech companies are looking for  YOU as the talents of the future! </a:t>
            </a:r>
          </a:p>
          <a:p>
            <a:pPr marL="0" lvl="0" indent="0" algn="just" rtl="0">
              <a:lnSpc>
                <a:spcPct val="115000"/>
              </a:lnSpc>
              <a:spcBef>
                <a:spcPts val="800"/>
              </a:spcBef>
              <a:spcAft>
                <a:spcPts val="0"/>
              </a:spcAft>
              <a:buNone/>
            </a:pPr>
            <a:endParaRPr lang="en-US" sz="1100" dirty="0">
              <a:latin typeface="Cabin"/>
              <a:ea typeface="Cabin"/>
              <a:cs typeface="Cabin"/>
              <a:sym typeface="Cabin"/>
            </a:endParaRPr>
          </a:p>
        </p:txBody>
      </p:sp>
      <p:sp>
        <p:nvSpPr>
          <p:cNvPr id="78" name="Google Shape;78;p14"/>
          <p:cNvSpPr txBox="1"/>
          <p:nvPr/>
        </p:nvSpPr>
        <p:spPr>
          <a:xfrm>
            <a:off x="3233633" y="883325"/>
            <a:ext cx="2981100" cy="3912000"/>
          </a:xfrm>
          <a:prstGeom prst="rect">
            <a:avLst/>
          </a:prstGeom>
          <a:solidFill>
            <a:schemeClr val="lt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100" dirty="0" err="1">
                <a:solidFill>
                  <a:srgbClr val="870052"/>
                </a:solidFill>
                <a:latin typeface="Cabin"/>
                <a:ea typeface="Cabin"/>
                <a:cs typeface="Cabin"/>
                <a:sym typeface="Cabin"/>
              </a:rPr>
              <a:t>CHaSE</a:t>
            </a:r>
            <a:r>
              <a:rPr lang="en-US" sz="1100" dirty="0">
                <a:solidFill>
                  <a:srgbClr val="870052"/>
                </a:solidFill>
                <a:latin typeface="Cabin"/>
                <a:ea typeface="Cabin"/>
                <a:cs typeface="Cabin"/>
                <a:sym typeface="Cabin"/>
              </a:rPr>
              <a:t> helps you to network, reach out and interact with those companies. Moreover, we are here to assist you in your career planning. Looking for input on your LinkedIn profile? Is you CV up to date? What is the secret to efficient networking? </a:t>
            </a:r>
          </a:p>
          <a:p>
            <a:pPr marL="0" lvl="0" indent="0" algn="just" rtl="0">
              <a:lnSpc>
                <a:spcPct val="115000"/>
              </a:lnSpc>
              <a:spcBef>
                <a:spcPts val="0"/>
              </a:spcBef>
              <a:spcAft>
                <a:spcPts val="0"/>
              </a:spcAft>
              <a:buNone/>
            </a:pPr>
            <a:r>
              <a:rPr lang="en-US" sz="1100" dirty="0">
                <a:solidFill>
                  <a:srgbClr val="870052"/>
                </a:solidFill>
                <a:latin typeface="Cabin"/>
                <a:ea typeface="Cabin"/>
                <a:cs typeface="Cabin"/>
                <a:sym typeface="Cabin"/>
              </a:rPr>
              <a:t>All this and more we plan to answer at </a:t>
            </a:r>
            <a:r>
              <a:rPr lang="en-US" sz="1100" dirty="0" err="1">
                <a:solidFill>
                  <a:srgbClr val="870052"/>
                </a:solidFill>
                <a:latin typeface="Cabin"/>
                <a:ea typeface="Cabin"/>
                <a:cs typeface="Cabin"/>
                <a:sym typeface="Cabin"/>
              </a:rPr>
              <a:t>CHaSE</a:t>
            </a:r>
            <a:r>
              <a:rPr lang="en-US" sz="1100" dirty="0">
                <a:solidFill>
                  <a:srgbClr val="870052"/>
                </a:solidFill>
                <a:latin typeface="Cabin"/>
                <a:ea typeface="Cabin"/>
                <a:cs typeface="Cabin"/>
                <a:sym typeface="Cabin"/>
              </a:rPr>
              <a:t> 2020. The day will be structured with company exhibitions, company presentations and workshops designed to maximize the potential of your career portfolio.</a:t>
            </a:r>
          </a:p>
          <a:p>
            <a:pPr marL="0" lvl="0" indent="0" algn="just" rtl="0">
              <a:lnSpc>
                <a:spcPct val="115000"/>
              </a:lnSpc>
              <a:spcBef>
                <a:spcPts val="800"/>
              </a:spcBef>
              <a:spcAft>
                <a:spcPts val="800"/>
              </a:spcAft>
              <a:buNone/>
            </a:pPr>
            <a:r>
              <a:rPr lang="en-US" sz="1100" dirty="0">
                <a:solidFill>
                  <a:srgbClr val="870052"/>
                </a:solidFill>
                <a:latin typeface="Cabin"/>
                <a:ea typeface="Cabin"/>
                <a:cs typeface="Cabin"/>
                <a:sym typeface="Cabin"/>
              </a:rPr>
              <a:t>We look very forward seeing you at this all-online event! </a:t>
            </a:r>
            <a:r>
              <a:rPr lang="en-US" sz="1100" b="1" dirty="0">
                <a:solidFill>
                  <a:srgbClr val="870052"/>
                </a:solidFill>
                <a:latin typeface="Cabin"/>
                <a:ea typeface="Cabin"/>
                <a:cs typeface="Cabin"/>
                <a:sym typeface="Cabin"/>
              </a:rPr>
              <a:t>Stay tuned on our social media channels for  all updates and sneak peaks on the event!</a:t>
            </a:r>
          </a:p>
          <a:p>
            <a:pPr marL="0" lvl="0" indent="0" algn="just" rtl="0">
              <a:lnSpc>
                <a:spcPct val="115000"/>
              </a:lnSpc>
              <a:spcBef>
                <a:spcPts val="800"/>
              </a:spcBef>
              <a:spcAft>
                <a:spcPts val="800"/>
              </a:spcAft>
              <a:buNone/>
            </a:pPr>
            <a:r>
              <a:rPr lang="en-US" sz="1100" dirty="0">
                <a:solidFill>
                  <a:srgbClr val="870052"/>
                </a:solidFill>
                <a:latin typeface="Cabin"/>
                <a:ea typeface="Cabin"/>
                <a:cs typeface="Cabin"/>
                <a:sym typeface="Cabin"/>
              </a:rPr>
              <a:t>Please remember to register before-hand!</a:t>
            </a:r>
          </a:p>
        </p:txBody>
      </p:sp>
      <p:sp>
        <p:nvSpPr>
          <p:cNvPr id="79" name="Google Shape;79;p14"/>
          <p:cNvSpPr txBox="1"/>
          <p:nvPr/>
        </p:nvSpPr>
        <p:spPr>
          <a:xfrm>
            <a:off x="6289964" y="1108362"/>
            <a:ext cx="2602436" cy="351378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lang="de-DE" sz="1100" dirty="0">
              <a:solidFill>
                <a:srgbClr val="870052"/>
              </a:solidFill>
              <a:latin typeface="Cabin"/>
              <a:ea typeface="Cabin"/>
              <a:cs typeface="Cabin"/>
              <a:sym typeface="Cabin"/>
            </a:endParaRPr>
          </a:p>
          <a:p>
            <a:pPr marL="0" lvl="0" indent="0" defTabSz="179388" rtl="0">
              <a:spcBef>
                <a:spcPts val="0"/>
              </a:spcBef>
              <a:spcAft>
                <a:spcPts val="0"/>
              </a:spcAft>
              <a:buNone/>
            </a:pPr>
            <a:r>
              <a:rPr lang="en" sz="1100" b="1" dirty="0">
                <a:solidFill>
                  <a:srgbClr val="870052"/>
                </a:solidFill>
                <a:latin typeface="Cabin"/>
                <a:ea typeface="Cabin"/>
                <a:cs typeface="Cabin"/>
                <a:sym typeface="Cabin"/>
              </a:rPr>
              <a:t>I warmly welcome you to CHaSE 2020!</a:t>
            </a:r>
            <a:endParaRPr sz="1100" b="1"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l" rtl="0">
              <a:spcBef>
                <a:spcPts val="0"/>
              </a:spcBef>
              <a:spcAft>
                <a:spcPts val="0"/>
              </a:spcAft>
              <a:buNone/>
            </a:pPr>
            <a:endParaRPr sz="1100" dirty="0">
              <a:solidFill>
                <a:srgbClr val="870052"/>
              </a:solidFill>
              <a:latin typeface="Cabin"/>
              <a:ea typeface="Cabin"/>
              <a:cs typeface="Cabin"/>
              <a:sym typeface="Cabin"/>
            </a:endParaRPr>
          </a:p>
          <a:p>
            <a:pPr marL="0" lvl="0" indent="0" algn="r" rtl="0">
              <a:spcBef>
                <a:spcPts val="0"/>
              </a:spcBef>
              <a:spcAft>
                <a:spcPts val="0"/>
              </a:spcAft>
              <a:buNone/>
            </a:pPr>
            <a:endParaRPr sz="1100" dirty="0">
              <a:solidFill>
                <a:srgbClr val="870052"/>
              </a:solidFill>
              <a:latin typeface="Cabin"/>
              <a:ea typeface="Cabin"/>
              <a:cs typeface="Cabin"/>
              <a:sym typeface="Cabin"/>
            </a:endParaRPr>
          </a:p>
          <a:p>
            <a:pPr marL="0" lvl="0" indent="0" algn="r" rtl="0">
              <a:spcBef>
                <a:spcPts val="0"/>
              </a:spcBef>
              <a:spcAft>
                <a:spcPts val="0"/>
              </a:spcAft>
              <a:buNone/>
            </a:pPr>
            <a:r>
              <a:rPr lang="en" sz="1100" dirty="0">
                <a:solidFill>
                  <a:srgbClr val="870052"/>
                </a:solidFill>
                <a:latin typeface="Cabin"/>
                <a:ea typeface="Cabin"/>
                <a:cs typeface="Cabin"/>
                <a:sym typeface="Cabin"/>
              </a:rPr>
              <a:t>Iida Tynkkynen</a:t>
            </a:r>
            <a:endParaRPr sz="1100" dirty="0">
              <a:solidFill>
                <a:srgbClr val="870052"/>
              </a:solidFill>
              <a:latin typeface="Cabin"/>
              <a:ea typeface="Cabin"/>
              <a:cs typeface="Cabin"/>
              <a:sym typeface="Cabin"/>
            </a:endParaRPr>
          </a:p>
          <a:p>
            <a:pPr marL="0" lvl="0" indent="0" algn="r" rtl="0">
              <a:spcBef>
                <a:spcPts val="0"/>
              </a:spcBef>
              <a:spcAft>
                <a:spcPts val="0"/>
              </a:spcAft>
              <a:buNone/>
            </a:pPr>
            <a:r>
              <a:rPr lang="en" sz="1100" dirty="0">
                <a:solidFill>
                  <a:srgbClr val="870052"/>
                </a:solidFill>
                <a:latin typeface="Cabin"/>
                <a:ea typeface="Cabin"/>
                <a:cs typeface="Cabin"/>
                <a:sym typeface="Cabin"/>
              </a:rPr>
              <a:t>Project leader, CHaSE 2020 </a:t>
            </a:r>
            <a:endParaRPr sz="1100" dirty="0">
              <a:solidFill>
                <a:srgbClr val="870052"/>
              </a:solidFill>
              <a:latin typeface="Cabin"/>
              <a:ea typeface="Cabin"/>
              <a:cs typeface="Cabin"/>
              <a:sym typeface="Cabin"/>
            </a:endParaRPr>
          </a:p>
        </p:txBody>
      </p:sp>
      <p:pic>
        <p:nvPicPr>
          <p:cNvPr id="80" name="Google Shape;80;p14"/>
          <p:cNvPicPr preferRelativeResize="0"/>
          <p:nvPr/>
        </p:nvPicPr>
        <p:blipFill>
          <a:blip r:embed="rId3">
            <a:alphaModFix/>
          </a:blip>
          <a:stretch>
            <a:fillRect/>
          </a:stretch>
        </p:blipFill>
        <p:spPr>
          <a:xfrm>
            <a:off x="8063200" y="3980950"/>
            <a:ext cx="829200" cy="829200"/>
          </a:xfrm>
          <a:prstGeom prst="rect">
            <a:avLst/>
          </a:prstGeom>
          <a:noFill/>
          <a:ln>
            <a:noFill/>
          </a:ln>
        </p:spPr>
      </p:pic>
      <p:pic>
        <p:nvPicPr>
          <p:cNvPr id="81" name="Google Shape;81;p14"/>
          <p:cNvPicPr preferRelativeResize="0"/>
          <p:nvPr/>
        </p:nvPicPr>
        <p:blipFill rotWithShape="1">
          <a:blip r:embed="rId4">
            <a:alphaModFix/>
          </a:blip>
          <a:srcRect l="15724" t="69348" r="40764" b="18274"/>
          <a:stretch/>
        </p:blipFill>
        <p:spPr>
          <a:xfrm>
            <a:off x="7235250" y="2579356"/>
            <a:ext cx="1596599" cy="636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7"/>
          <p:cNvSpPr txBox="1"/>
          <p:nvPr/>
        </p:nvSpPr>
        <p:spPr>
          <a:xfrm>
            <a:off x="529750" y="335150"/>
            <a:ext cx="7819500" cy="5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Cabin"/>
                <a:ea typeface="Cabin"/>
                <a:cs typeface="Cabin"/>
                <a:sym typeface="Cabin"/>
              </a:rPr>
              <a:t>Participating companies and organizations (previously)</a:t>
            </a:r>
          </a:p>
        </p:txBody>
      </p:sp>
      <p:pic>
        <p:nvPicPr>
          <p:cNvPr id="109" name="Google Shape;109;p17"/>
          <p:cNvPicPr preferRelativeResize="0"/>
          <p:nvPr/>
        </p:nvPicPr>
        <p:blipFill>
          <a:blip r:embed="rId3">
            <a:alphaModFix/>
          </a:blip>
          <a:stretch>
            <a:fillRect/>
          </a:stretch>
        </p:blipFill>
        <p:spPr>
          <a:xfrm>
            <a:off x="8220525" y="81650"/>
            <a:ext cx="829200" cy="829200"/>
          </a:xfrm>
          <a:prstGeom prst="rect">
            <a:avLst/>
          </a:prstGeom>
          <a:noFill/>
          <a:ln>
            <a:noFill/>
          </a:ln>
        </p:spPr>
      </p:pic>
      <p:pic>
        <p:nvPicPr>
          <p:cNvPr id="3" name="Picture 2">
            <a:extLst>
              <a:ext uri="{FF2B5EF4-FFF2-40B4-BE49-F238E27FC236}">
                <a16:creationId xmlns:a16="http://schemas.microsoft.com/office/drawing/2014/main" id="{241AC7CC-7168-4F99-8DD3-DB6329CC3C9F}"/>
              </a:ext>
            </a:extLst>
          </p:cNvPr>
          <p:cNvPicPr>
            <a:picLocks noChangeAspect="1"/>
          </p:cNvPicPr>
          <p:nvPr/>
        </p:nvPicPr>
        <p:blipFill rotWithShape="1">
          <a:blip r:embed="rId4"/>
          <a:srcRect b="44231"/>
          <a:stretch/>
        </p:blipFill>
        <p:spPr>
          <a:xfrm>
            <a:off x="450348" y="1012450"/>
            <a:ext cx="3960000" cy="3833219"/>
          </a:xfrm>
          <a:prstGeom prst="rect">
            <a:avLst/>
          </a:prstGeom>
        </p:spPr>
      </p:pic>
      <p:pic>
        <p:nvPicPr>
          <p:cNvPr id="4" name="Picture 3">
            <a:extLst>
              <a:ext uri="{FF2B5EF4-FFF2-40B4-BE49-F238E27FC236}">
                <a16:creationId xmlns:a16="http://schemas.microsoft.com/office/drawing/2014/main" id="{458771A7-0ABE-49A6-95C1-FB15BCBFED34}"/>
              </a:ext>
            </a:extLst>
          </p:cNvPr>
          <p:cNvPicPr>
            <a:picLocks noChangeAspect="1"/>
          </p:cNvPicPr>
          <p:nvPr/>
        </p:nvPicPr>
        <p:blipFill rotWithShape="1">
          <a:blip r:embed="rId4"/>
          <a:srcRect t="55769"/>
          <a:stretch/>
        </p:blipFill>
        <p:spPr>
          <a:xfrm>
            <a:off x="4770348" y="1408954"/>
            <a:ext cx="3960000" cy="3040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p:nvPr/>
        </p:nvSpPr>
        <p:spPr>
          <a:xfrm>
            <a:off x="4709575" y="3742800"/>
            <a:ext cx="4227000" cy="8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lt1"/>
                </a:solidFill>
                <a:latin typeface="Cabin"/>
                <a:ea typeface="Cabin"/>
                <a:cs typeface="Cabin"/>
                <a:sym typeface="Cabin"/>
              </a:rPr>
              <a:t>CHaSE 2020 Details</a:t>
            </a:r>
            <a:endParaRPr sz="3000" dirty="0">
              <a:solidFill>
                <a:schemeClr val="lt1"/>
              </a:solidFill>
              <a:latin typeface="Cabin"/>
              <a:ea typeface="Cabin"/>
              <a:cs typeface="Cabin"/>
              <a:sym typeface="Cabin"/>
            </a:endParaRPr>
          </a:p>
        </p:txBody>
      </p:sp>
      <p:sp>
        <p:nvSpPr>
          <p:cNvPr id="87" name="Google Shape;87;p15"/>
          <p:cNvSpPr txBox="1"/>
          <p:nvPr/>
        </p:nvSpPr>
        <p:spPr>
          <a:xfrm>
            <a:off x="276400" y="253350"/>
            <a:ext cx="1232400" cy="21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741B47"/>
                </a:solidFill>
                <a:latin typeface="Cabin"/>
                <a:ea typeface="Cabin"/>
                <a:cs typeface="Cabin"/>
                <a:sym typeface="Cabin"/>
              </a:rPr>
              <a:t>Date</a:t>
            </a:r>
            <a:endParaRPr sz="2000" dirty="0">
              <a:solidFill>
                <a:srgbClr val="741B47"/>
              </a:solidFill>
              <a:latin typeface="Cabin"/>
              <a:ea typeface="Cabin"/>
              <a:cs typeface="Cabin"/>
              <a:sym typeface="Cabin"/>
            </a:endParaRPr>
          </a:p>
          <a:p>
            <a:pPr marL="0" lvl="0" indent="0" algn="l" rtl="0">
              <a:spcBef>
                <a:spcPts val="0"/>
              </a:spcBef>
              <a:spcAft>
                <a:spcPts val="0"/>
              </a:spcAft>
              <a:buNone/>
            </a:pPr>
            <a:endParaRPr sz="2000" dirty="0">
              <a:solidFill>
                <a:srgbClr val="741B47"/>
              </a:solidFill>
              <a:latin typeface="Cabin"/>
              <a:ea typeface="Cabin"/>
              <a:cs typeface="Cabin"/>
              <a:sym typeface="Cabin"/>
            </a:endParaRPr>
          </a:p>
          <a:p>
            <a:pPr marL="0" lvl="0" indent="0" algn="l" rtl="0">
              <a:spcBef>
                <a:spcPts val="0"/>
              </a:spcBef>
              <a:spcAft>
                <a:spcPts val="0"/>
              </a:spcAft>
              <a:buNone/>
            </a:pPr>
            <a:r>
              <a:rPr lang="en" sz="2000" dirty="0">
                <a:solidFill>
                  <a:srgbClr val="741B47"/>
                </a:solidFill>
                <a:latin typeface="Cabin"/>
                <a:ea typeface="Cabin"/>
                <a:cs typeface="Cabin"/>
                <a:sym typeface="Cabin"/>
              </a:rPr>
              <a:t>Location</a:t>
            </a:r>
            <a:endParaRPr sz="2000" dirty="0">
              <a:solidFill>
                <a:srgbClr val="741B47"/>
              </a:solidFill>
              <a:latin typeface="Cabin"/>
              <a:ea typeface="Cabin"/>
              <a:cs typeface="Cabin"/>
              <a:sym typeface="Cabin"/>
            </a:endParaRPr>
          </a:p>
          <a:p>
            <a:pPr marL="0" lvl="0" indent="0" algn="l" rtl="0">
              <a:spcBef>
                <a:spcPts val="0"/>
              </a:spcBef>
              <a:spcAft>
                <a:spcPts val="0"/>
              </a:spcAft>
              <a:buNone/>
            </a:pPr>
            <a:endParaRPr dirty="0">
              <a:solidFill>
                <a:srgbClr val="741B47"/>
              </a:solidFill>
              <a:latin typeface="Cabin"/>
              <a:ea typeface="Cabin"/>
              <a:cs typeface="Cabin"/>
              <a:sym typeface="Cabin"/>
            </a:endParaRPr>
          </a:p>
        </p:txBody>
      </p:sp>
      <p:sp>
        <p:nvSpPr>
          <p:cNvPr id="88" name="Google Shape;88;p15"/>
          <p:cNvSpPr txBox="1"/>
          <p:nvPr/>
        </p:nvSpPr>
        <p:spPr>
          <a:xfrm>
            <a:off x="2153575" y="253350"/>
            <a:ext cx="4907100" cy="24482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741B47"/>
                </a:solidFill>
                <a:latin typeface="Cabin"/>
                <a:ea typeface="Cabin"/>
                <a:cs typeface="Cabin"/>
                <a:sym typeface="Cabin"/>
              </a:rPr>
              <a:t>23rd November 2020 (Monday)</a:t>
            </a:r>
            <a:endParaRPr sz="2000" dirty="0">
              <a:solidFill>
                <a:srgbClr val="741B47"/>
              </a:solidFill>
              <a:latin typeface="Cabin"/>
              <a:ea typeface="Cabin"/>
              <a:cs typeface="Cabin"/>
              <a:sym typeface="Cabin"/>
            </a:endParaRPr>
          </a:p>
          <a:p>
            <a:pPr marL="0" lvl="0" indent="0" algn="l" rtl="0">
              <a:spcBef>
                <a:spcPts val="0"/>
              </a:spcBef>
              <a:spcAft>
                <a:spcPts val="0"/>
              </a:spcAft>
              <a:buNone/>
            </a:pPr>
            <a:endParaRPr sz="2000" dirty="0">
              <a:solidFill>
                <a:srgbClr val="741B47"/>
              </a:solidFill>
              <a:latin typeface="Cabin"/>
              <a:ea typeface="Cabin"/>
              <a:cs typeface="Cabin"/>
              <a:sym typeface="Cabin"/>
            </a:endParaRPr>
          </a:p>
          <a:p>
            <a:pPr marL="0" lvl="0" indent="0" algn="l" rtl="0">
              <a:spcBef>
                <a:spcPts val="0"/>
              </a:spcBef>
              <a:spcAft>
                <a:spcPts val="0"/>
              </a:spcAft>
              <a:buNone/>
            </a:pPr>
            <a:r>
              <a:rPr lang="en" sz="2000" dirty="0">
                <a:solidFill>
                  <a:srgbClr val="741B47"/>
                </a:solidFill>
                <a:latin typeface="Cabin"/>
                <a:ea typeface="Cabin"/>
                <a:cs typeface="Cabin"/>
                <a:sym typeface="Cabin"/>
              </a:rPr>
              <a:t>Virtual Conference</a:t>
            </a:r>
            <a:endParaRPr sz="2000" dirty="0">
              <a:solidFill>
                <a:srgbClr val="741B47"/>
              </a:solidFill>
              <a:latin typeface="Cabin"/>
              <a:ea typeface="Cabin"/>
              <a:cs typeface="Cabin"/>
              <a:sym typeface="Cabin"/>
            </a:endParaRPr>
          </a:p>
          <a:p>
            <a:pPr marL="0" lvl="0" indent="0" algn="l" rtl="0">
              <a:spcBef>
                <a:spcPts val="0"/>
              </a:spcBef>
              <a:spcAft>
                <a:spcPts val="0"/>
              </a:spcAft>
              <a:buNone/>
            </a:pPr>
            <a:endParaRPr dirty="0">
              <a:solidFill>
                <a:srgbClr val="741B47"/>
              </a:solidFill>
              <a:latin typeface="Cabin"/>
              <a:ea typeface="Cabin"/>
              <a:cs typeface="Cabin"/>
              <a:sym typeface="Cabin"/>
            </a:endParaRPr>
          </a:p>
          <a:p>
            <a:pPr marL="0" lvl="0" indent="0" algn="l" rtl="0">
              <a:spcBef>
                <a:spcPts val="0"/>
              </a:spcBef>
              <a:spcAft>
                <a:spcPts val="0"/>
              </a:spcAft>
              <a:buNone/>
            </a:pPr>
            <a:endParaRPr dirty="0">
              <a:solidFill>
                <a:srgbClr val="741B47"/>
              </a:solidFill>
              <a:latin typeface="Cabin"/>
              <a:ea typeface="Cabin"/>
              <a:cs typeface="Cabin"/>
              <a:sym typeface="Cabin"/>
            </a:endParaRPr>
          </a:p>
        </p:txBody>
      </p:sp>
      <p:pic>
        <p:nvPicPr>
          <p:cNvPr id="89" name="Google Shape;89;p15"/>
          <p:cNvPicPr preferRelativeResize="0"/>
          <p:nvPr/>
        </p:nvPicPr>
        <p:blipFill>
          <a:blip r:embed="rId3">
            <a:alphaModFix/>
          </a:blip>
          <a:stretch>
            <a:fillRect/>
          </a:stretch>
        </p:blipFill>
        <p:spPr>
          <a:xfrm>
            <a:off x="8220525" y="81650"/>
            <a:ext cx="829200" cy="829200"/>
          </a:xfrm>
          <a:prstGeom prst="rect">
            <a:avLst/>
          </a:prstGeom>
          <a:noFill/>
          <a:ln>
            <a:noFill/>
          </a:ln>
        </p:spPr>
      </p:pic>
      <p:sp>
        <p:nvSpPr>
          <p:cNvPr id="2" name="Google Shape;86;p15">
            <a:extLst>
              <a:ext uri="{FF2B5EF4-FFF2-40B4-BE49-F238E27FC236}">
                <a16:creationId xmlns:a16="http://schemas.microsoft.com/office/drawing/2014/main" id="{D839C0B2-BDD6-4CC6-93CA-893BE1C025B8}"/>
              </a:ext>
            </a:extLst>
          </p:cNvPr>
          <p:cNvSpPr txBox="1"/>
          <p:nvPr/>
        </p:nvSpPr>
        <p:spPr>
          <a:xfrm>
            <a:off x="276400" y="1595024"/>
            <a:ext cx="4227000" cy="8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741B47"/>
                </a:solidFill>
                <a:latin typeface="Cabin"/>
                <a:ea typeface="Cabin"/>
                <a:cs typeface="Cabin"/>
                <a:sym typeface="Cabin"/>
              </a:rPr>
              <a:t>Event registration opens 23</a:t>
            </a:r>
            <a:r>
              <a:rPr lang="en" sz="3000" baseline="30000" dirty="0">
                <a:solidFill>
                  <a:srgbClr val="741B47"/>
                </a:solidFill>
                <a:latin typeface="Cabin"/>
                <a:ea typeface="Cabin"/>
                <a:cs typeface="Cabin"/>
                <a:sym typeface="Cabin"/>
              </a:rPr>
              <a:t>rd</a:t>
            </a:r>
            <a:r>
              <a:rPr lang="en" sz="3000" dirty="0">
                <a:solidFill>
                  <a:srgbClr val="741B47"/>
                </a:solidFill>
                <a:latin typeface="Cabin"/>
                <a:ea typeface="Cabin"/>
                <a:cs typeface="Cabin"/>
                <a:sym typeface="Cabin"/>
              </a:rPr>
              <a:t> of October</a:t>
            </a:r>
            <a:endParaRPr sz="3000" dirty="0">
              <a:solidFill>
                <a:srgbClr val="741B47"/>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p:nvPr/>
        </p:nvSpPr>
        <p:spPr>
          <a:xfrm>
            <a:off x="4709575" y="3742800"/>
            <a:ext cx="4227000" cy="8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chemeClr val="lt1"/>
                </a:solidFill>
                <a:latin typeface="Cabin"/>
                <a:ea typeface="Cabin"/>
                <a:cs typeface="Cabin"/>
                <a:sym typeface="Cabin"/>
              </a:rPr>
              <a:t>Contact</a:t>
            </a:r>
            <a:endParaRPr sz="3000" dirty="0">
              <a:solidFill>
                <a:schemeClr val="lt1"/>
              </a:solidFill>
              <a:latin typeface="Cabin"/>
              <a:ea typeface="Cabin"/>
              <a:cs typeface="Cabin"/>
              <a:sym typeface="Cabin"/>
            </a:endParaRPr>
          </a:p>
        </p:txBody>
      </p:sp>
      <p:sp>
        <p:nvSpPr>
          <p:cNvPr id="95" name="Google Shape;95;p16"/>
          <p:cNvSpPr txBox="1"/>
          <p:nvPr/>
        </p:nvSpPr>
        <p:spPr>
          <a:xfrm>
            <a:off x="276400" y="253350"/>
            <a:ext cx="6241800" cy="869040"/>
          </a:xfrm>
          <a:prstGeom prst="rect">
            <a:avLst/>
          </a:prstGeom>
          <a:noFill/>
          <a:ln>
            <a:noFill/>
          </a:ln>
        </p:spPr>
        <p:txBody>
          <a:bodyPr spcFirstLastPara="1" wrap="square" lIns="91425" tIns="91425" rIns="91425" bIns="91425" anchor="t" anchorCtr="0">
            <a:noAutofit/>
          </a:bodyPr>
          <a:lstStyle/>
          <a:p>
            <a:pPr>
              <a:lnSpc>
                <a:spcPct val="115000"/>
              </a:lnSpc>
            </a:pPr>
            <a:r>
              <a:rPr lang="en" sz="1800" b="1" dirty="0">
                <a:solidFill>
                  <a:srgbClr val="741B47"/>
                </a:solidFill>
                <a:latin typeface="Cabin"/>
                <a:ea typeface="Cabin"/>
                <a:cs typeface="Cabin"/>
                <a:sym typeface="Cabin"/>
              </a:rPr>
              <a:t>Explore CHaSE online at </a:t>
            </a:r>
            <a:r>
              <a:rPr lang="en-US" sz="1800" b="1" dirty="0">
                <a:solidFill>
                  <a:srgbClr val="741B47"/>
                </a:solidFill>
                <a:latin typeface="Cabin" panose="020B0604020202020204" charset="0"/>
                <a:hlinkClick r:id="rId3">
                  <a:extLst>
                    <a:ext uri="{A12FA001-AC4F-418D-AE19-62706E023703}">
                      <ahyp:hlinkClr xmlns:ahyp="http://schemas.microsoft.com/office/drawing/2018/hyperlinkcolor" val="tx"/>
                    </a:ext>
                  </a:extLst>
                </a:hlinkClick>
              </a:rPr>
              <a:t>http://chasesthlm.se/</a:t>
            </a:r>
            <a:endParaRPr lang="en-US" sz="1800" b="1" dirty="0">
              <a:solidFill>
                <a:srgbClr val="741B47"/>
              </a:solidFill>
              <a:latin typeface="Cabin" panose="020B0604020202020204" charset="0"/>
            </a:endParaRPr>
          </a:p>
          <a:p>
            <a:pPr>
              <a:lnSpc>
                <a:spcPct val="115000"/>
              </a:lnSpc>
            </a:pPr>
            <a:endParaRPr lang="en-US" sz="1800" b="1" dirty="0">
              <a:solidFill>
                <a:srgbClr val="741B47"/>
              </a:solidFill>
              <a:latin typeface="Cabin" panose="020B0604020202020204" charset="0"/>
              <a:ea typeface="Cabin"/>
              <a:cs typeface="Cabin"/>
              <a:sym typeface="Cabin"/>
            </a:endParaRPr>
          </a:p>
          <a:p>
            <a:pPr>
              <a:lnSpc>
                <a:spcPct val="115000"/>
              </a:lnSpc>
            </a:pPr>
            <a:r>
              <a:rPr lang="en-US" sz="1800" b="1" dirty="0">
                <a:solidFill>
                  <a:srgbClr val="741B47"/>
                </a:solidFill>
                <a:latin typeface="Cabin" panose="020B0604020202020204" charset="0"/>
                <a:ea typeface="Cabin"/>
                <a:cs typeface="Cabin"/>
                <a:sym typeface="Cabin"/>
              </a:rPr>
              <a:t>Message us on any social media account, and at info@chasesthlm.se  </a:t>
            </a:r>
          </a:p>
          <a:p>
            <a:pPr marL="0" lvl="0" indent="457200" algn="l" rtl="0">
              <a:lnSpc>
                <a:spcPct val="115000"/>
              </a:lnSpc>
              <a:spcBef>
                <a:spcPts val="0"/>
              </a:spcBef>
              <a:spcAft>
                <a:spcPts val="0"/>
              </a:spcAft>
              <a:buNone/>
            </a:pPr>
            <a:endParaRPr sz="1800" b="1" dirty="0">
              <a:solidFill>
                <a:srgbClr val="741B47"/>
              </a:solidFill>
              <a:latin typeface="Cabin"/>
              <a:ea typeface="Cabin"/>
              <a:cs typeface="Cabin"/>
              <a:sym typeface="Cabin"/>
            </a:endParaRPr>
          </a:p>
          <a:p>
            <a:pPr marL="0" lvl="0" indent="457200" algn="l" rtl="0">
              <a:lnSpc>
                <a:spcPct val="115000"/>
              </a:lnSpc>
              <a:spcBef>
                <a:spcPts val="0"/>
              </a:spcBef>
              <a:spcAft>
                <a:spcPts val="0"/>
              </a:spcAft>
              <a:buNone/>
            </a:pPr>
            <a:r>
              <a:rPr lang="en" sz="1800" b="1" dirty="0">
                <a:solidFill>
                  <a:srgbClr val="741B47"/>
                </a:solidFill>
                <a:latin typeface="Cabin"/>
                <a:ea typeface="Cabin"/>
                <a:cs typeface="Cabin"/>
                <a:sym typeface="Cabin"/>
                <a:hlinkClick r:id="rId4">
                  <a:extLst>
                    <a:ext uri="{A12FA001-AC4F-418D-AE19-62706E023703}">
                      <ahyp:hlinkClr xmlns:ahyp="http://schemas.microsoft.com/office/drawing/2018/hyperlinkcolor" val="tx"/>
                    </a:ext>
                  </a:extLst>
                </a:hlinkClick>
              </a:rPr>
              <a:t>@chasesthlm</a:t>
            </a:r>
            <a:endParaRPr dirty="0">
              <a:solidFill>
                <a:srgbClr val="741B47"/>
              </a:solidFill>
              <a:latin typeface="Cabin"/>
              <a:ea typeface="Cabin"/>
              <a:cs typeface="Cabin"/>
              <a:sym typeface="Cabin"/>
            </a:endParaRPr>
          </a:p>
        </p:txBody>
      </p:sp>
      <p:pic>
        <p:nvPicPr>
          <p:cNvPr id="96" name="Google Shape;96;p16"/>
          <p:cNvPicPr preferRelativeResize="0"/>
          <p:nvPr/>
        </p:nvPicPr>
        <p:blipFill>
          <a:blip r:embed="rId5">
            <a:alphaModFix/>
          </a:blip>
          <a:stretch>
            <a:fillRect/>
          </a:stretch>
        </p:blipFill>
        <p:spPr>
          <a:xfrm>
            <a:off x="8220525" y="81650"/>
            <a:ext cx="829200" cy="829200"/>
          </a:xfrm>
          <a:prstGeom prst="rect">
            <a:avLst/>
          </a:prstGeom>
          <a:noFill/>
          <a:ln>
            <a:noFill/>
          </a:ln>
        </p:spPr>
      </p:pic>
      <p:pic>
        <p:nvPicPr>
          <p:cNvPr id="97" name="Google Shape;97;p16"/>
          <p:cNvPicPr preferRelativeResize="0"/>
          <p:nvPr/>
        </p:nvPicPr>
        <p:blipFill>
          <a:blip r:embed="rId6">
            <a:alphaModFix/>
          </a:blip>
          <a:stretch>
            <a:fillRect/>
          </a:stretch>
        </p:blipFill>
        <p:spPr>
          <a:xfrm>
            <a:off x="276400" y="2662797"/>
            <a:ext cx="503025" cy="503025"/>
          </a:xfrm>
          <a:prstGeom prst="rect">
            <a:avLst/>
          </a:prstGeom>
          <a:noFill/>
          <a:ln>
            <a:noFill/>
          </a:ln>
        </p:spPr>
      </p:pic>
      <p:sp>
        <p:nvSpPr>
          <p:cNvPr id="98" name="Google Shape;98;p16"/>
          <p:cNvSpPr txBox="1"/>
          <p:nvPr/>
        </p:nvSpPr>
        <p:spPr>
          <a:xfrm>
            <a:off x="276400" y="2263563"/>
            <a:ext cx="2496000" cy="4245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sz="1800" b="1" dirty="0">
                <a:solidFill>
                  <a:srgbClr val="741B47"/>
                </a:solidFill>
                <a:latin typeface="Cabin"/>
                <a:ea typeface="Cabin"/>
                <a:cs typeface="Cabin"/>
                <a:sym typeface="Cabin"/>
                <a:hlinkClick r:id="rId7">
                  <a:extLst>
                    <a:ext uri="{A12FA001-AC4F-418D-AE19-62706E023703}">
                      <ahyp:hlinkClr xmlns:ahyp="http://schemas.microsoft.com/office/drawing/2018/hyperlinkcolor" val="tx"/>
                    </a:ext>
                  </a:extLst>
                </a:hlinkClick>
              </a:rPr>
              <a:t>@chasesthlm</a:t>
            </a:r>
            <a:endParaRPr dirty="0">
              <a:solidFill>
                <a:srgbClr val="741B47"/>
              </a:solidFill>
              <a:latin typeface="Roboto"/>
              <a:ea typeface="Roboto"/>
              <a:cs typeface="Roboto"/>
              <a:sym typeface="Roboto"/>
            </a:endParaRPr>
          </a:p>
        </p:txBody>
      </p:sp>
      <p:pic>
        <p:nvPicPr>
          <p:cNvPr id="99" name="Google Shape;99;p16"/>
          <p:cNvPicPr preferRelativeResize="0"/>
          <p:nvPr/>
        </p:nvPicPr>
        <p:blipFill>
          <a:blip r:embed="rId8">
            <a:alphaModFix/>
          </a:blip>
          <a:stretch>
            <a:fillRect/>
          </a:stretch>
        </p:blipFill>
        <p:spPr>
          <a:xfrm>
            <a:off x="276400" y="1873572"/>
            <a:ext cx="503025" cy="503025"/>
          </a:xfrm>
          <a:prstGeom prst="rect">
            <a:avLst/>
          </a:prstGeom>
          <a:noFill/>
          <a:ln>
            <a:noFill/>
          </a:ln>
        </p:spPr>
      </p:pic>
      <p:sp>
        <p:nvSpPr>
          <p:cNvPr id="100" name="Google Shape;100;p16"/>
          <p:cNvSpPr txBox="1"/>
          <p:nvPr/>
        </p:nvSpPr>
        <p:spPr>
          <a:xfrm>
            <a:off x="276399" y="2688075"/>
            <a:ext cx="2972491" cy="4245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None/>
            </a:pPr>
            <a:r>
              <a:rPr lang="en" sz="1800" b="1" dirty="0">
                <a:solidFill>
                  <a:srgbClr val="741B47"/>
                </a:solidFill>
                <a:latin typeface="Cabin"/>
                <a:ea typeface="Cabin"/>
                <a:cs typeface="Cabin"/>
                <a:sym typeface="Cabin"/>
                <a:hlinkClick r:id="rId9">
                  <a:extLst>
                    <a:ext uri="{A12FA001-AC4F-418D-AE19-62706E023703}">
                      <ahyp:hlinkClr xmlns:ahyp="http://schemas.microsoft.com/office/drawing/2018/hyperlinkcolor" val="tx"/>
                    </a:ext>
                  </a:extLst>
                </a:hlinkClick>
              </a:rPr>
              <a:t>@</a:t>
            </a:r>
            <a:r>
              <a:rPr lang="de-DE" sz="1800" b="1" dirty="0" err="1">
                <a:solidFill>
                  <a:srgbClr val="741B47"/>
                </a:solidFill>
                <a:latin typeface="Cabin"/>
                <a:ea typeface="Cabin"/>
                <a:cs typeface="Cabin"/>
                <a:sym typeface="Cabin"/>
                <a:hlinkClick r:id="rId9">
                  <a:extLst>
                    <a:ext uri="{A12FA001-AC4F-418D-AE19-62706E023703}">
                      <ahyp:hlinkClr xmlns:ahyp="http://schemas.microsoft.com/office/drawing/2018/hyperlinkcolor" val="tx"/>
                    </a:ext>
                  </a:extLst>
                </a:hlinkClick>
              </a:rPr>
              <a:t>chase</a:t>
            </a:r>
            <a:r>
              <a:rPr lang="de-DE" sz="1800" b="1" dirty="0">
                <a:solidFill>
                  <a:srgbClr val="741B47"/>
                </a:solidFill>
                <a:latin typeface="Cabin"/>
                <a:ea typeface="Cabin"/>
                <a:cs typeface="Cabin"/>
                <a:sym typeface="Cabin"/>
                <a:hlinkClick r:id="rId9">
                  <a:extLst>
                    <a:ext uri="{A12FA001-AC4F-418D-AE19-62706E023703}">
                      <ahyp:hlinkClr xmlns:ahyp="http://schemas.microsoft.com/office/drawing/2018/hyperlinkcolor" val="tx"/>
                    </a:ext>
                  </a:extLst>
                </a:hlinkClick>
              </a:rPr>
              <a:t>-stockholm</a:t>
            </a:r>
            <a:endParaRPr dirty="0">
              <a:solidFill>
                <a:srgbClr val="741B47"/>
              </a:solidFill>
              <a:latin typeface="Roboto"/>
              <a:ea typeface="Roboto"/>
              <a:cs typeface="Roboto"/>
              <a:sym typeface="Roboto"/>
            </a:endParaRPr>
          </a:p>
        </p:txBody>
      </p:sp>
      <p:pic>
        <p:nvPicPr>
          <p:cNvPr id="101" name="Google Shape;101;p16"/>
          <p:cNvPicPr preferRelativeResize="0"/>
          <p:nvPr/>
        </p:nvPicPr>
        <p:blipFill rotWithShape="1">
          <a:blip r:embed="rId10">
            <a:alphaModFix/>
          </a:blip>
          <a:srcRect l="9661" t="20170" r="14684" b="15200"/>
          <a:stretch/>
        </p:blipFill>
        <p:spPr>
          <a:xfrm>
            <a:off x="276400" y="2337347"/>
            <a:ext cx="503025" cy="42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p:nvPr/>
        </p:nvSpPr>
        <p:spPr>
          <a:xfrm>
            <a:off x="529750" y="322450"/>
            <a:ext cx="7819500" cy="5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Cabin"/>
                <a:ea typeface="Cabin"/>
                <a:cs typeface="Cabin"/>
                <a:sym typeface="Cabin"/>
              </a:rPr>
              <a:t>ORGANIZING BOARD</a:t>
            </a:r>
            <a:endParaRPr sz="2400">
              <a:solidFill>
                <a:srgbClr val="FFFFFF"/>
              </a:solidFill>
              <a:latin typeface="Cabin"/>
              <a:ea typeface="Cabin"/>
              <a:cs typeface="Cabin"/>
              <a:sym typeface="Cabin"/>
            </a:endParaRPr>
          </a:p>
        </p:txBody>
      </p:sp>
      <p:sp>
        <p:nvSpPr>
          <p:cNvPr id="115" name="Google Shape;115;p18"/>
          <p:cNvSpPr txBox="1"/>
          <p:nvPr/>
        </p:nvSpPr>
        <p:spPr>
          <a:xfrm>
            <a:off x="1313350" y="1014650"/>
            <a:ext cx="2395500" cy="3908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16" name="Google Shape;116;p18"/>
          <p:cNvSpPr txBox="1"/>
          <p:nvPr/>
        </p:nvSpPr>
        <p:spPr>
          <a:xfrm>
            <a:off x="5153875" y="1014638"/>
            <a:ext cx="2395500" cy="3908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17" name="Google Shape;117;p18"/>
          <p:cNvPicPr preferRelativeResize="0"/>
          <p:nvPr/>
        </p:nvPicPr>
        <p:blipFill rotWithShape="1">
          <a:blip r:embed="rId3">
            <a:alphaModFix/>
          </a:blip>
          <a:srcRect t="9116" b="12764"/>
          <a:stretch/>
        </p:blipFill>
        <p:spPr>
          <a:xfrm>
            <a:off x="1636000" y="1014650"/>
            <a:ext cx="1750176" cy="2051348"/>
          </a:xfrm>
          <a:prstGeom prst="rect">
            <a:avLst/>
          </a:prstGeom>
          <a:noFill/>
          <a:ln>
            <a:noFill/>
          </a:ln>
        </p:spPr>
      </p:pic>
      <p:pic>
        <p:nvPicPr>
          <p:cNvPr id="118" name="Google Shape;118;p18"/>
          <p:cNvPicPr preferRelativeResize="0"/>
          <p:nvPr/>
        </p:nvPicPr>
        <p:blipFill rotWithShape="1">
          <a:blip r:embed="rId4">
            <a:alphaModFix/>
          </a:blip>
          <a:srcRect t="4168"/>
          <a:stretch/>
        </p:blipFill>
        <p:spPr>
          <a:xfrm>
            <a:off x="5555925" y="1014637"/>
            <a:ext cx="1679624" cy="2051348"/>
          </a:xfrm>
          <a:prstGeom prst="rect">
            <a:avLst/>
          </a:prstGeom>
          <a:noFill/>
          <a:ln>
            <a:noFill/>
          </a:ln>
        </p:spPr>
      </p:pic>
      <p:sp>
        <p:nvSpPr>
          <p:cNvPr id="119" name="Google Shape;119;p18"/>
          <p:cNvSpPr txBox="1"/>
          <p:nvPr/>
        </p:nvSpPr>
        <p:spPr>
          <a:xfrm>
            <a:off x="5221538" y="3058363"/>
            <a:ext cx="2348400" cy="19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741B47"/>
                </a:solidFill>
                <a:latin typeface="Cabin"/>
                <a:ea typeface="Cabin"/>
                <a:cs typeface="Cabin"/>
                <a:sym typeface="Cabin"/>
              </a:rPr>
              <a:t>Nikolaos Tagaras </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Corporate relations manager</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MSc. Toxicology (expected)</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BSc. Biology</a:t>
            </a:r>
            <a:endParaRPr sz="1000">
              <a:solidFill>
                <a:srgbClr val="741B47"/>
              </a:solidFill>
              <a:latin typeface="Cabin"/>
              <a:ea typeface="Cabin"/>
              <a:cs typeface="Cabin"/>
              <a:sym typeface="Cabin"/>
            </a:endParaRPr>
          </a:p>
          <a:p>
            <a:pPr marL="0" lvl="0" indent="0" algn="l" rtl="0">
              <a:spcBef>
                <a:spcPts val="0"/>
              </a:spcBef>
              <a:spcAft>
                <a:spcPts val="0"/>
              </a:spcAft>
              <a:buNone/>
            </a:pP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-Worked as a research intern on a project focusing on genome reprogramming after viral infection</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-Biology teacher in a vocational training centre and a Technical Institute in rural Kenya for 2 months</a:t>
            </a:r>
            <a:endParaRPr sz="1000">
              <a:solidFill>
                <a:srgbClr val="741B47"/>
              </a:solidFill>
              <a:latin typeface="Cabin"/>
              <a:ea typeface="Cabin"/>
              <a:cs typeface="Cabin"/>
              <a:sym typeface="Cabin"/>
            </a:endParaRPr>
          </a:p>
          <a:p>
            <a:pPr marL="0" lvl="0" indent="0" algn="l" rtl="0">
              <a:spcBef>
                <a:spcPts val="0"/>
              </a:spcBef>
              <a:spcAft>
                <a:spcPts val="0"/>
              </a:spcAft>
              <a:buNone/>
            </a:pPr>
            <a:endParaRPr>
              <a:solidFill>
                <a:srgbClr val="741B47"/>
              </a:solidFill>
              <a:latin typeface="Cabin"/>
              <a:ea typeface="Cabin"/>
              <a:cs typeface="Cabin"/>
              <a:sym typeface="Cabin"/>
            </a:endParaRPr>
          </a:p>
        </p:txBody>
      </p:sp>
      <p:sp>
        <p:nvSpPr>
          <p:cNvPr id="120" name="Google Shape;120;p18"/>
          <p:cNvSpPr txBox="1"/>
          <p:nvPr/>
        </p:nvSpPr>
        <p:spPr>
          <a:xfrm>
            <a:off x="1364050" y="3058375"/>
            <a:ext cx="2294100" cy="1791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000" b="1">
                <a:solidFill>
                  <a:srgbClr val="741B47"/>
                </a:solidFill>
                <a:latin typeface="Cabin"/>
                <a:ea typeface="Cabin"/>
                <a:cs typeface="Cabin"/>
                <a:sym typeface="Cabin"/>
              </a:rPr>
              <a:t>Efthymios Skoufas</a:t>
            </a:r>
            <a:endParaRPr sz="1000" b="1">
              <a:solidFill>
                <a:srgbClr val="741B47"/>
              </a:solidFill>
              <a:latin typeface="Cabin"/>
              <a:ea typeface="Cabin"/>
              <a:cs typeface="Cabin"/>
              <a:sym typeface="Cabin"/>
            </a:endParaRPr>
          </a:p>
          <a:p>
            <a:pPr marL="0" lvl="0" indent="0" algn="just" rtl="0">
              <a:spcBef>
                <a:spcPts val="0"/>
              </a:spcBef>
              <a:spcAft>
                <a:spcPts val="0"/>
              </a:spcAft>
              <a:buNone/>
            </a:pPr>
            <a:r>
              <a:rPr lang="en" sz="1000">
                <a:solidFill>
                  <a:srgbClr val="741B47"/>
                </a:solidFill>
                <a:latin typeface="Cabin"/>
                <a:ea typeface="Cabin"/>
                <a:cs typeface="Cabin"/>
                <a:sym typeface="Cabin"/>
              </a:rPr>
              <a:t>Corporate relations manager</a:t>
            </a:r>
            <a:endParaRPr sz="1000">
              <a:solidFill>
                <a:srgbClr val="741B47"/>
              </a:solidFill>
              <a:latin typeface="Cabin"/>
              <a:ea typeface="Cabin"/>
              <a:cs typeface="Cabin"/>
              <a:sym typeface="Cabin"/>
            </a:endParaRPr>
          </a:p>
          <a:p>
            <a:pPr marL="0" lvl="0" indent="0" algn="just" rtl="0">
              <a:spcBef>
                <a:spcPts val="0"/>
              </a:spcBef>
              <a:spcAft>
                <a:spcPts val="0"/>
              </a:spcAft>
              <a:buNone/>
            </a:pPr>
            <a:r>
              <a:rPr lang="en" sz="1000">
                <a:solidFill>
                  <a:srgbClr val="741B47"/>
                </a:solidFill>
                <a:latin typeface="Cabin"/>
                <a:ea typeface="Cabin"/>
                <a:cs typeface="Cabin"/>
                <a:sym typeface="Cabin"/>
              </a:rPr>
              <a:t>MSc. Medical Management (expected)</a:t>
            </a:r>
            <a:endParaRPr sz="1000">
              <a:solidFill>
                <a:srgbClr val="741B47"/>
              </a:solidFill>
              <a:latin typeface="Cabin"/>
              <a:ea typeface="Cabin"/>
              <a:cs typeface="Cabin"/>
              <a:sym typeface="Cabin"/>
            </a:endParaRPr>
          </a:p>
          <a:p>
            <a:pPr marL="0" lvl="0" indent="0" algn="just" rtl="0">
              <a:spcBef>
                <a:spcPts val="0"/>
              </a:spcBef>
              <a:spcAft>
                <a:spcPts val="0"/>
              </a:spcAft>
              <a:buNone/>
            </a:pPr>
            <a:r>
              <a:rPr lang="en" sz="1000">
                <a:solidFill>
                  <a:srgbClr val="741B47"/>
                </a:solidFill>
                <a:latin typeface="Cabin"/>
                <a:ea typeface="Cabin"/>
                <a:cs typeface="Cabin"/>
                <a:sym typeface="Cabin"/>
              </a:rPr>
              <a:t>BSc. Pharmacy</a:t>
            </a:r>
            <a:endParaRPr sz="1000">
              <a:solidFill>
                <a:srgbClr val="741B47"/>
              </a:solidFill>
              <a:latin typeface="Cabin"/>
              <a:ea typeface="Cabin"/>
              <a:cs typeface="Cabin"/>
              <a:sym typeface="Cabin"/>
            </a:endParaRPr>
          </a:p>
          <a:p>
            <a:pPr marL="0" lvl="0" indent="0" algn="just" rtl="0">
              <a:spcBef>
                <a:spcPts val="0"/>
              </a:spcBef>
              <a:spcAft>
                <a:spcPts val="0"/>
              </a:spcAft>
              <a:buNone/>
            </a:pPr>
            <a:endParaRPr sz="1000">
              <a:solidFill>
                <a:srgbClr val="741B47"/>
              </a:solidFill>
              <a:latin typeface="Cabin"/>
              <a:ea typeface="Cabin"/>
              <a:cs typeface="Cabin"/>
              <a:sym typeface="Cabin"/>
            </a:endParaRPr>
          </a:p>
          <a:p>
            <a:pPr marL="0" lvl="0" indent="0" algn="just" rtl="0">
              <a:spcBef>
                <a:spcPts val="0"/>
              </a:spcBef>
              <a:spcAft>
                <a:spcPts val="0"/>
              </a:spcAft>
              <a:buNone/>
            </a:pPr>
            <a:r>
              <a:rPr lang="en" sz="1000">
                <a:solidFill>
                  <a:srgbClr val="741B47"/>
                </a:solidFill>
                <a:latin typeface="Cabin"/>
                <a:ea typeface="Cabin"/>
                <a:cs typeface="Cabin"/>
                <a:sym typeface="Cabin"/>
              </a:rPr>
              <a:t>-Co-founder, Finance &amp; Sponsorships Director of the Pan-Hellenic Pharmacy Students Conference</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-Instructor at the Benjamin Franklin Transatlantic Fellowship, a U.S. State Department exchange program.</a:t>
            </a:r>
            <a:endParaRPr sz="1000">
              <a:solidFill>
                <a:srgbClr val="741B47"/>
              </a:solidFill>
              <a:latin typeface="Cabin"/>
              <a:ea typeface="Cabin"/>
              <a:cs typeface="Cabin"/>
              <a:sym typeface="Cabin"/>
            </a:endParaRPr>
          </a:p>
        </p:txBody>
      </p:sp>
      <p:pic>
        <p:nvPicPr>
          <p:cNvPr id="121" name="Google Shape;121;p18"/>
          <p:cNvPicPr preferRelativeResize="0"/>
          <p:nvPr/>
        </p:nvPicPr>
        <p:blipFill>
          <a:blip r:embed="rId5">
            <a:alphaModFix/>
          </a:blip>
          <a:stretch>
            <a:fillRect/>
          </a:stretch>
        </p:blipFill>
        <p:spPr>
          <a:xfrm>
            <a:off x="8220525" y="81650"/>
            <a:ext cx="829200" cy="82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p:nvPr/>
        </p:nvSpPr>
        <p:spPr>
          <a:xfrm>
            <a:off x="529750" y="322450"/>
            <a:ext cx="7819500" cy="5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Cabin"/>
                <a:ea typeface="Cabin"/>
                <a:cs typeface="Cabin"/>
                <a:sym typeface="Cabin"/>
              </a:rPr>
              <a:t>ORGANIZING BOARD</a:t>
            </a:r>
            <a:endParaRPr sz="2400">
              <a:solidFill>
                <a:srgbClr val="FFFFFF"/>
              </a:solidFill>
              <a:latin typeface="Cabin"/>
              <a:ea typeface="Cabin"/>
              <a:cs typeface="Cabin"/>
              <a:sym typeface="Cabin"/>
            </a:endParaRPr>
          </a:p>
        </p:txBody>
      </p:sp>
      <p:sp>
        <p:nvSpPr>
          <p:cNvPr id="127" name="Google Shape;127;p19"/>
          <p:cNvSpPr txBox="1"/>
          <p:nvPr/>
        </p:nvSpPr>
        <p:spPr>
          <a:xfrm>
            <a:off x="3374250" y="1050925"/>
            <a:ext cx="2395500" cy="3867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28" name="Google Shape;128;p19"/>
          <p:cNvSpPr txBox="1"/>
          <p:nvPr/>
        </p:nvSpPr>
        <p:spPr>
          <a:xfrm>
            <a:off x="6218750" y="1050925"/>
            <a:ext cx="2395500" cy="3867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29" name="Google Shape;129;p19"/>
          <p:cNvPicPr preferRelativeResize="0"/>
          <p:nvPr/>
        </p:nvPicPr>
        <p:blipFill rotWithShape="1">
          <a:blip r:embed="rId3">
            <a:alphaModFix/>
          </a:blip>
          <a:srcRect t="4643"/>
          <a:stretch/>
        </p:blipFill>
        <p:spPr>
          <a:xfrm>
            <a:off x="6579400" y="1050925"/>
            <a:ext cx="1630155" cy="1960402"/>
          </a:xfrm>
          <a:prstGeom prst="rect">
            <a:avLst/>
          </a:prstGeom>
          <a:noFill/>
          <a:ln>
            <a:noFill/>
          </a:ln>
        </p:spPr>
      </p:pic>
      <p:sp>
        <p:nvSpPr>
          <p:cNvPr id="130" name="Google Shape;130;p19"/>
          <p:cNvSpPr txBox="1"/>
          <p:nvPr/>
        </p:nvSpPr>
        <p:spPr>
          <a:xfrm>
            <a:off x="529750" y="1050925"/>
            <a:ext cx="2395500" cy="3867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31" name="Google Shape;131;p19"/>
          <p:cNvPicPr preferRelativeResize="0"/>
          <p:nvPr/>
        </p:nvPicPr>
        <p:blipFill>
          <a:blip r:embed="rId4">
            <a:alphaModFix/>
          </a:blip>
          <a:stretch>
            <a:fillRect/>
          </a:stretch>
        </p:blipFill>
        <p:spPr>
          <a:xfrm>
            <a:off x="890402" y="1050925"/>
            <a:ext cx="1674200" cy="1960402"/>
          </a:xfrm>
          <a:prstGeom prst="rect">
            <a:avLst/>
          </a:prstGeom>
          <a:noFill/>
          <a:ln>
            <a:noFill/>
          </a:ln>
        </p:spPr>
      </p:pic>
      <p:sp>
        <p:nvSpPr>
          <p:cNvPr id="132" name="Google Shape;132;p19"/>
          <p:cNvSpPr txBox="1"/>
          <p:nvPr/>
        </p:nvSpPr>
        <p:spPr>
          <a:xfrm>
            <a:off x="544450" y="2981025"/>
            <a:ext cx="2344500" cy="1758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741B47"/>
                </a:solidFill>
                <a:latin typeface="Cabin"/>
                <a:ea typeface="Cabin"/>
                <a:cs typeface="Cabin"/>
                <a:sym typeface="Cabin"/>
              </a:rPr>
              <a:t>Maria del Pilar (Pili) Vidaurre Teixidó</a:t>
            </a:r>
            <a:endParaRPr sz="1000" b="1">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Secretary</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MSc. in Medical Management (expected)</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BSc. in Biomedical Sciences</a:t>
            </a:r>
            <a:endParaRPr sz="1000">
              <a:solidFill>
                <a:srgbClr val="741B47"/>
              </a:solidFill>
              <a:latin typeface="Cabin"/>
              <a:ea typeface="Cabin"/>
              <a:cs typeface="Cabin"/>
              <a:sym typeface="Cabin"/>
            </a:endParaRPr>
          </a:p>
          <a:p>
            <a:pPr marL="0" lvl="0" indent="0" algn="l" rtl="0">
              <a:spcBef>
                <a:spcPts val="0"/>
              </a:spcBef>
              <a:spcAft>
                <a:spcPts val="0"/>
              </a:spcAft>
              <a:buNone/>
            </a:pP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-Worked as a research intern in the field of cellular biology in International Institute of Molecular and Cell Biology in Warsaw and Bellvitge Biomedical Research Institute</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-Hostess in several congresses</a:t>
            </a:r>
            <a:endParaRPr sz="1000">
              <a:solidFill>
                <a:srgbClr val="741B47"/>
              </a:solidFill>
              <a:latin typeface="Cabin"/>
              <a:ea typeface="Cabin"/>
              <a:cs typeface="Cabin"/>
              <a:sym typeface="Cabin"/>
            </a:endParaRPr>
          </a:p>
        </p:txBody>
      </p:sp>
      <p:sp>
        <p:nvSpPr>
          <p:cNvPr id="133" name="Google Shape;133;p19"/>
          <p:cNvSpPr txBox="1"/>
          <p:nvPr/>
        </p:nvSpPr>
        <p:spPr>
          <a:xfrm>
            <a:off x="6255050" y="3001225"/>
            <a:ext cx="2444700" cy="18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741B47"/>
                </a:solidFill>
                <a:latin typeface="Cabin"/>
                <a:ea typeface="Cabin"/>
                <a:cs typeface="Cabin"/>
                <a:sym typeface="Cabin"/>
              </a:rPr>
              <a:t>Rafael Rodrigo Escalera</a:t>
            </a:r>
            <a:endParaRPr sz="1000" b="1">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Finance manager</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MSc. in Medical Management (expected)</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BSc. in Business Administration </a:t>
            </a:r>
            <a:endParaRPr sz="1000">
              <a:solidFill>
                <a:srgbClr val="741B47"/>
              </a:solidFill>
              <a:latin typeface="Cabin"/>
              <a:ea typeface="Cabin"/>
              <a:cs typeface="Cabin"/>
              <a:sym typeface="Cabin"/>
            </a:endParaRPr>
          </a:p>
          <a:p>
            <a:pPr marL="0" lvl="0" indent="0" algn="l" rtl="0">
              <a:spcBef>
                <a:spcPts val="0"/>
              </a:spcBef>
              <a:spcAft>
                <a:spcPts val="0"/>
              </a:spcAft>
              <a:buNone/>
            </a:pP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-Worked at internal sales and operation in engineer manufacturing company</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-Currently a treasurer of the Swedish association for international affairs</a:t>
            </a:r>
            <a:endParaRPr sz="1000">
              <a:solidFill>
                <a:srgbClr val="741B47"/>
              </a:solidFill>
              <a:latin typeface="Cabin"/>
              <a:ea typeface="Cabin"/>
              <a:cs typeface="Cabin"/>
              <a:sym typeface="Cabin"/>
            </a:endParaRPr>
          </a:p>
        </p:txBody>
      </p:sp>
      <p:sp>
        <p:nvSpPr>
          <p:cNvPr id="134" name="Google Shape;134;p19"/>
          <p:cNvSpPr txBox="1"/>
          <p:nvPr/>
        </p:nvSpPr>
        <p:spPr>
          <a:xfrm>
            <a:off x="3417900" y="2950725"/>
            <a:ext cx="2344500" cy="1818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741B47"/>
                </a:solidFill>
                <a:latin typeface="Cabin"/>
                <a:ea typeface="Cabin"/>
                <a:cs typeface="Cabin"/>
                <a:sym typeface="Cabin"/>
              </a:rPr>
              <a:t>Iida Tynkkynen</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Project leader</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MSc. in Medical Management (expected)</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BSc. in Public Health</a:t>
            </a:r>
            <a:endParaRPr sz="1000">
              <a:solidFill>
                <a:srgbClr val="741B47"/>
              </a:solidFill>
              <a:latin typeface="Cabin"/>
              <a:ea typeface="Cabin"/>
              <a:cs typeface="Cabin"/>
              <a:sym typeface="Cabin"/>
            </a:endParaRPr>
          </a:p>
          <a:p>
            <a:pPr marL="0" lvl="0" indent="0" algn="l" rtl="0">
              <a:spcBef>
                <a:spcPts val="0"/>
              </a:spcBef>
              <a:spcAft>
                <a:spcPts val="0"/>
              </a:spcAft>
              <a:buNone/>
            </a:pPr>
            <a:endParaRPr sz="1000">
              <a:solidFill>
                <a:srgbClr val="741B47"/>
              </a:solidFill>
              <a:latin typeface="Cabin"/>
              <a:ea typeface="Cabin"/>
              <a:cs typeface="Cabin"/>
              <a:sym typeface="Cabin"/>
            </a:endParaRPr>
          </a:p>
          <a:p>
            <a:pPr marL="0" lvl="0" indent="0" algn="l" rtl="0">
              <a:lnSpc>
                <a:spcPct val="97272"/>
              </a:lnSpc>
              <a:spcBef>
                <a:spcPts val="0"/>
              </a:spcBef>
              <a:spcAft>
                <a:spcPts val="0"/>
              </a:spcAft>
              <a:buNone/>
            </a:pPr>
            <a:r>
              <a:rPr lang="en" sz="1000">
                <a:solidFill>
                  <a:srgbClr val="741B47"/>
                </a:solidFill>
                <a:latin typeface="Cabin"/>
                <a:ea typeface="Cabin"/>
                <a:cs typeface="Cabin"/>
                <a:sym typeface="Cabin"/>
              </a:rPr>
              <a:t>-Conducted a report of the European Working Group of People with Dementia (EWGPWD) -model implemented in Finland</a:t>
            </a:r>
            <a:endParaRPr sz="1000">
              <a:solidFill>
                <a:srgbClr val="741B47"/>
              </a:solidFill>
              <a:latin typeface="Cabin"/>
              <a:ea typeface="Cabin"/>
              <a:cs typeface="Cabin"/>
              <a:sym typeface="Cabin"/>
            </a:endParaRPr>
          </a:p>
          <a:p>
            <a:pPr marL="0" lvl="0" indent="0" algn="l" rtl="0">
              <a:spcBef>
                <a:spcPts val="300"/>
              </a:spcBef>
              <a:spcAft>
                <a:spcPts val="0"/>
              </a:spcAft>
              <a:buNone/>
            </a:pPr>
            <a:r>
              <a:rPr lang="en" sz="1000">
                <a:solidFill>
                  <a:srgbClr val="741B47"/>
                </a:solidFill>
                <a:latin typeface="Cabin"/>
                <a:ea typeface="Cabin"/>
                <a:cs typeface="Cabin"/>
                <a:sym typeface="Cabin"/>
              </a:rPr>
              <a:t>-Worked as a research assistant in Jyväskylä Centre</a:t>
            </a:r>
            <a:endParaRPr sz="1000">
              <a:solidFill>
                <a:srgbClr val="741B47"/>
              </a:solidFill>
              <a:latin typeface="Cabin"/>
              <a:ea typeface="Cabin"/>
              <a:cs typeface="Cabin"/>
              <a:sym typeface="Cabin"/>
            </a:endParaRPr>
          </a:p>
        </p:txBody>
      </p:sp>
      <p:pic>
        <p:nvPicPr>
          <p:cNvPr id="135" name="Google Shape;135;p19"/>
          <p:cNvPicPr preferRelativeResize="0"/>
          <p:nvPr/>
        </p:nvPicPr>
        <p:blipFill>
          <a:blip r:embed="rId5">
            <a:alphaModFix/>
          </a:blip>
          <a:stretch>
            <a:fillRect/>
          </a:stretch>
        </p:blipFill>
        <p:spPr>
          <a:xfrm>
            <a:off x="8220525" y="81650"/>
            <a:ext cx="829200" cy="829200"/>
          </a:xfrm>
          <a:prstGeom prst="rect">
            <a:avLst/>
          </a:prstGeom>
          <a:noFill/>
          <a:ln>
            <a:noFill/>
          </a:ln>
        </p:spPr>
      </p:pic>
      <p:pic>
        <p:nvPicPr>
          <p:cNvPr id="136" name="Google Shape;136;p19"/>
          <p:cNvPicPr preferRelativeResize="0"/>
          <p:nvPr/>
        </p:nvPicPr>
        <p:blipFill rotWithShape="1">
          <a:blip r:embed="rId6">
            <a:alphaModFix/>
          </a:blip>
          <a:srcRect t="12762"/>
          <a:stretch/>
        </p:blipFill>
        <p:spPr>
          <a:xfrm>
            <a:off x="3694688" y="1050925"/>
            <a:ext cx="1754619" cy="19604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p:nvPr/>
        </p:nvSpPr>
        <p:spPr>
          <a:xfrm>
            <a:off x="529750" y="322450"/>
            <a:ext cx="7819500" cy="5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Cabin"/>
                <a:ea typeface="Cabin"/>
                <a:cs typeface="Cabin"/>
                <a:sym typeface="Cabin"/>
              </a:rPr>
              <a:t>ORGANIZING BOARD</a:t>
            </a:r>
            <a:endParaRPr sz="2400">
              <a:solidFill>
                <a:srgbClr val="FFFFFF"/>
              </a:solidFill>
              <a:latin typeface="Cabin"/>
              <a:ea typeface="Cabin"/>
              <a:cs typeface="Cabin"/>
              <a:sym typeface="Cabin"/>
            </a:endParaRPr>
          </a:p>
        </p:txBody>
      </p:sp>
      <p:sp>
        <p:nvSpPr>
          <p:cNvPr id="142" name="Google Shape;142;p20"/>
          <p:cNvSpPr txBox="1"/>
          <p:nvPr/>
        </p:nvSpPr>
        <p:spPr>
          <a:xfrm>
            <a:off x="1242075" y="1051000"/>
            <a:ext cx="2395500" cy="3918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3" name="Google Shape;143;p20"/>
          <p:cNvSpPr txBox="1"/>
          <p:nvPr/>
        </p:nvSpPr>
        <p:spPr>
          <a:xfrm>
            <a:off x="5325350" y="1051000"/>
            <a:ext cx="2395500" cy="3918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pic>
        <p:nvPicPr>
          <p:cNvPr id="144" name="Google Shape;144;p20"/>
          <p:cNvPicPr preferRelativeResize="0"/>
          <p:nvPr/>
        </p:nvPicPr>
        <p:blipFill>
          <a:blip r:embed="rId3">
            <a:alphaModFix/>
          </a:blip>
          <a:stretch>
            <a:fillRect/>
          </a:stretch>
        </p:blipFill>
        <p:spPr>
          <a:xfrm>
            <a:off x="1583673" y="1051000"/>
            <a:ext cx="1712301" cy="1964600"/>
          </a:xfrm>
          <a:prstGeom prst="rect">
            <a:avLst/>
          </a:prstGeom>
          <a:noFill/>
          <a:ln>
            <a:noFill/>
          </a:ln>
        </p:spPr>
      </p:pic>
      <p:pic>
        <p:nvPicPr>
          <p:cNvPr id="145" name="Google Shape;145;p20"/>
          <p:cNvPicPr preferRelativeResize="0"/>
          <p:nvPr/>
        </p:nvPicPr>
        <p:blipFill rotWithShape="1">
          <a:blip r:embed="rId4">
            <a:alphaModFix/>
          </a:blip>
          <a:srcRect t="9451" b="5860"/>
          <a:stretch/>
        </p:blipFill>
        <p:spPr>
          <a:xfrm>
            <a:off x="5749988" y="1051000"/>
            <a:ext cx="1546214" cy="1964600"/>
          </a:xfrm>
          <a:prstGeom prst="rect">
            <a:avLst/>
          </a:prstGeom>
          <a:noFill/>
          <a:ln>
            <a:noFill/>
          </a:ln>
        </p:spPr>
      </p:pic>
      <p:sp>
        <p:nvSpPr>
          <p:cNvPr id="146" name="Google Shape;146;p20"/>
          <p:cNvSpPr txBox="1"/>
          <p:nvPr/>
        </p:nvSpPr>
        <p:spPr>
          <a:xfrm>
            <a:off x="5345600" y="3051750"/>
            <a:ext cx="2364600" cy="19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741B47"/>
                </a:solidFill>
                <a:highlight>
                  <a:srgbClr val="FFFFFF"/>
                </a:highlight>
                <a:latin typeface="Cabin"/>
                <a:ea typeface="Cabin"/>
                <a:cs typeface="Cabin"/>
                <a:sym typeface="Cabin"/>
              </a:rPr>
              <a:t>Theresa Mader</a:t>
            </a:r>
            <a:endParaRPr sz="1000">
              <a:solidFill>
                <a:srgbClr val="741B47"/>
              </a:solidFill>
              <a:highlight>
                <a:srgbClr val="FFFFFF"/>
              </a:highlight>
              <a:latin typeface="Cabin"/>
              <a:ea typeface="Cabin"/>
              <a:cs typeface="Cabin"/>
              <a:sym typeface="Cabin"/>
            </a:endParaRPr>
          </a:p>
          <a:p>
            <a:pPr marL="0" lvl="0" indent="0" algn="l" rtl="0">
              <a:spcBef>
                <a:spcPts val="0"/>
              </a:spcBef>
              <a:spcAft>
                <a:spcPts val="0"/>
              </a:spcAft>
              <a:buNone/>
            </a:pPr>
            <a:r>
              <a:rPr lang="en" sz="1000">
                <a:solidFill>
                  <a:srgbClr val="741B47"/>
                </a:solidFill>
                <a:highlight>
                  <a:srgbClr val="FFFFFF"/>
                </a:highlight>
                <a:latin typeface="Cabin"/>
                <a:ea typeface="Cabin"/>
                <a:cs typeface="Cabin"/>
                <a:sym typeface="Cabin"/>
              </a:rPr>
              <a:t>Marketing and communications</a:t>
            </a:r>
            <a:endParaRPr sz="1000">
              <a:solidFill>
                <a:srgbClr val="741B47"/>
              </a:solidFill>
              <a:highlight>
                <a:srgbClr val="FFFFFF"/>
              </a:highlight>
              <a:latin typeface="Cabin"/>
              <a:ea typeface="Cabin"/>
              <a:cs typeface="Cabin"/>
              <a:sym typeface="Cabin"/>
            </a:endParaRPr>
          </a:p>
          <a:p>
            <a:pPr marL="0" lvl="0" indent="0" algn="l" rtl="0">
              <a:spcBef>
                <a:spcPts val="0"/>
              </a:spcBef>
              <a:spcAft>
                <a:spcPts val="0"/>
              </a:spcAft>
              <a:buNone/>
            </a:pPr>
            <a:r>
              <a:rPr lang="en" sz="1000">
                <a:solidFill>
                  <a:srgbClr val="741B47"/>
                </a:solidFill>
                <a:highlight>
                  <a:srgbClr val="FFFFFF"/>
                </a:highlight>
                <a:latin typeface="Cabin"/>
                <a:ea typeface="Cabin"/>
                <a:cs typeface="Cabin"/>
                <a:sym typeface="Cabin"/>
              </a:rPr>
              <a:t>Physiology and pharmacology PhD candidate </a:t>
            </a:r>
            <a:endParaRPr sz="1000">
              <a:solidFill>
                <a:srgbClr val="741B47"/>
              </a:solidFill>
              <a:highlight>
                <a:srgbClr val="FFFFFF"/>
              </a:highlight>
              <a:latin typeface="Cabin"/>
              <a:ea typeface="Cabin"/>
              <a:cs typeface="Cabin"/>
              <a:sym typeface="Cabin"/>
            </a:endParaRPr>
          </a:p>
          <a:p>
            <a:pPr marL="0" lvl="0" indent="0" algn="l" rtl="0">
              <a:spcBef>
                <a:spcPts val="0"/>
              </a:spcBef>
              <a:spcAft>
                <a:spcPts val="0"/>
              </a:spcAft>
              <a:buNone/>
            </a:pPr>
            <a:r>
              <a:rPr lang="en" sz="1000">
                <a:solidFill>
                  <a:srgbClr val="741B47"/>
                </a:solidFill>
                <a:highlight>
                  <a:schemeClr val="lt1"/>
                </a:highlight>
                <a:latin typeface="Cabin"/>
                <a:ea typeface="Cabin"/>
                <a:cs typeface="Cabin"/>
                <a:sym typeface="Cabin"/>
              </a:rPr>
              <a:t>MSc.  Molecular Life science</a:t>
            </a:r>
            <a:endParaRPr sz="1000">
              <a:solidFill>
                <a:srgbClr val="741B47"/>
              </a:solidFill>
              <a:highlight>
                <a:srgbClr val="FFFFFF"/>
              </a:highlight>
              <a:latin typeface="Cabin"/>
              <a:ea typeface="Cabin"/>
              <a:cs typeface="Cabin"/>
              <a:sym typeface="Cabin"/>
            </a:endParaRPr>
          </a:p>
          <a:p>
            <a:pPr marL="0" lvl="0" indent="0" algn="l" rtl="0">
              <a:spcBef>
                <a:spcPts val="0"/>
              </a:spcBef>
              <a:spcAft>
                <a:spcPts val="0"/>
              </a:spcAft>
              <a:buNone/>
            </a:pPr>
            <a:endParaRPr sz="1000">
              <a:solidFill>
                <a:srgbClr val="741B47"/>
              </a:solidFill>
              <a:highlight>
                <a:srgbClr val="FFFFFF"/>
              </a:highlight>
              <a:latin typeface="Cabin"/>
              <a:ea typeface="Cabin"/>
              <a:cs typeface="Cabin"/>
              <a:sym typeface="Cabin"/>
            </a:endParaRPr>
          </a:p>
          <a:p>
            <a:pPr marL="0" lvl="0" indent="0" algn="l" rtl="0">
              <a:spcBef>
                <a:spcPts val="0"/>
              </a:spcBef>
              <a:spcAft>
                <a:spcPts val="0"/>
              </a:spcAft>
              <a:buNone/>
            </a:pPr>
            <a:r>
              <a:rPr lang="en" sz="1000">
                <a:solidFill>
                  <a:srgbClr val="741B47"/>
                </a:solidFill>
                <a:highlight>
                  <a:srgbClr val="FFFFFF"/>
                </a:highlight>
                <a:latin typeface="Cabin"/>
                <a:ea typeface="Cabin"/>
                <a:cs typeface="Cabin"/>
                <a:sym typeface="Cabin"/>
              </a:rPr>
              <a:t>-Member of KI’s student association KICC, organizing different scientific and social events targeted at PhD students and PostDocs</a:t>
            </a:r>
            <a:endParaRPr>
              <a:solidFill>
                <a:srgbClr val="741B47"/>
              </a:solidFill>
              <a:highlight>
                <a:srgbClr val="FFFFFF"/>
              </a:highlight>
              <a:latin typeface="Cabin"/>
              <a:ea typeface="Cabin"/>
              <a:cs typeface="Cabin"/>
              <a:sym typeface="Cabin"/>
            </a:endParaRPr>
          </a:p>
        </p:txBody>
      </p:sp>
      <p:pic>
        <p:nvPicPr>
          <p:cNvPr id="147" name="Google Shape;147;p20"/>
          <p:cNvPicPr preferRelativeResize="0"/>
          <p:nvPr/>
        </p:nvPicPr>
        <p:blipFill>
          <a:blip r:embed="rId5">
            <a:alphaModFix/>
          </a:blip>
          <a:stretch>
            <a:fillRect/>
          </a:stretch>
        </p:blipFill>
        <p:spPr>
          <a:xfrm>
            <a:off x="8220525" y="81650"/>
            <a:ext cx="829200" cy="829200"/>
          </a:xfrm>
          <a:prstGeom prst="rect">
            <a:avLst/>
          </a:prstGeom>
          <a:noFill/>
          <a:ln>
            <a:noFill/>
          </a:ln>
        </p:spPr>
      </p:pic>
      <p:sp>
        <p:nvSpPr>
          <p:cNvPr id="148" name="Google Shape;148;p20"/>
          <p:cNvSpPr txBox="1"/>
          <p:nvPr/>
        </p:nvSpPr>
        <p:spPr>
          <a:xfrm>
            <a:off x="1298650" y="3057475"/>
            <a:ext cx="2270100" cy="1738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rgbClr val="741B47"/>
                </a:solidFill>
                <a:latin typeface="Cabin"/>
                <a:ea typeface="Cabin"/>
                <a:cs typeface="Cabin"/>
                <a:sym typeface="Cabin"/>
              </a:rPr>
              <a:t>Tiago Marques Pedro</a:t>
            </a:r>
            <a:endParaRPr sz="1000" b="1">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Operations Manager</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MSc Toxicology (expected)</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BSc in Biomedical Science</a:t>
            </a:r>
            <a:endParaRPr sz="1000">
              <a:solidFill>
                <a:srgbClr val="741B47"/>
              </a:solidFill>
              <a:latin typeface="Cabin"/>
              <a:ea typeface="Cabin"/>
              <a:cs typeface="Cabin"/>
              <a:sym typeface="Cabin"/>
            </a:endParaRPr>
          </a:p>
          <a:p>
            <a:pPr marL="0" lvl="0" indent="0" algn="l" rtl="0">
              <a:spcBef>
                <a:spcPts val="0"/>
              </a:spcBef>
              <a:spcAft>
                <a:spcPts val="0"/>
              </a:spcAft>
              <a:buNone/>
            </a:pP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-Worked as a research associate at Weill Cornell, New York in the area of toxicology (AhR-related)</a:t>
            </a:r>
            <a:endParaRPr sz="1000">
              <a:solidFill>
                <a:srgbClr val="741B47"/>
              </a:solidFill>
              <a:latin typeface="Cabin"/>
              <a:ea typeface="Cabin"/>
              <a:cs typeface="Cabin"/>
              <a:sym typeface="Cabin"/>
            </a:endParaRPr>
          </a:p>
          <a:p>
            <a:pPr marL="0" lvl="0" indent="0" algn="l" rtl="0">
              <a:spcBef>
                <a:spcPts val="0"/>
              </a:spcBef>
              <a:spcAft>
                <a:spcPts val="0"/>
              </a:spcAft>
              <a:buNone/>
            </a:pPr>
            <a:r>
              <a:rPr lang="en" sz="1000">
                <a:solidFill>
                  <a:srgbClr val="741B47"/>
                </a:solidFill>
                <a:latin typeface="Cabin"/>
                <a:ea typeface="Cabin"/>
                <a:cs typeface="Cabin"/>
                <a:sym typeface="Cabin"/>
              </a:rPr>
              <a:t>-Part of the Biomedical Section (BUS) at KI with the role of BIONK representative, aiding in the facilitation of exchange studies for students</a:t>
            </a:r>
            <a:endParaRPr>
              <a:solidFill>
                <a:srgbClr val="741B47"/>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On-screen Show (16:9)</PresentationFormat>
  <Paragraphs>94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Cabin</vt:lpstr>
      <vt:lpstr>Arial</vt:lpstr>
      <vt:lpstr>Roboto</vt:lpstr>
      <vt:lpstr>Merriweather</vt:lpstr>
      <vt:lpstr>Cabin Regular</vt:lpstr>
      <vt:lpstr>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Theresa</cp:lastModifiedBy>
  <cp:revision>7</cp:revision>
  <dcterms:modified xsi:type="dcterms:W3CDTF">2020-10-21T18:55:45Z</dcterms:modified>
</cp:coreProperties>
</file>